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63" r:id="rId4"/>
    <p:sldId id="257" r:id="rId5"/>
    <p:sldId id="276" r:id="rId6"/>
    <p:sldId id="277" r:id="rId7"/>
    <p:sldId id="278" r:id="rId8"/>
    <p:sldId id="279" r:id="rId9"/>
    <p:sldId id="280" r:id="rId10"/>
    <p:sldId id="275" r:id="rId11"/>
  </p:sldIdLst>
  <p:sldSz cx="18288000" cy="10287000"/>
  <p:notesSz cx="6858000" cy="9144000"/>
  <p:embeddedFontLst>
    <p:embeddedFont>
      <p:font typeface="Alatsi" panose="020B0604020202020204" charset="0"/>
      <p:regular r:id="rId13"/>
    </p:embeddedFont>
    <p:embeddedFont>
      <p:font typeface="B Nazanin" panose="00000400000000000000" pitchFamily="2" charset="-78"/>
      <p:regular r:id="rId14"/>
      <p:bold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Open Sans Bold" panose="020B0806030504020204" pitchFamily="34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C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773" y="1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36E93D-4F97-4780-B912-56509EA4548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23BEC1-FB18-4F37-A036-3C22043BF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02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6143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61437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5274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7305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0579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291A56-BA92-469E-98A1-A45F3F971E7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0901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8230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97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95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33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4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653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81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120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8341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88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8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2" name="TextBox 12"/>
          <p:cNvSpPr txBox="1"/>
          <p:nvPr/>
        </p:nvSpPr>
        <p:spPr>
          <a:xfrm>
            <a:off x="5867400" y="1680806"/>
            <a:ext cx="9688957" cy="17120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550"/>
              </a:lnSpc>
            </a:pPr>
            <a:r>
              <a:rPr lang="fa-IR" sz="7200" b="1" dirty="0">
                <a:solidFill>
                  <a:srgbClr val="000000"/>
                </a:solidFill>
                <a:latin typeface="Alatsi"/>
                <a:cs typeface="B Nazanin" panose="00000400000000000000" pitchFamily="2" charset="-78"/>
              </a:rPr>
              <a:t>سیستم های چندرسانه ای</a:t>
            </a:r>
            <a:endParaRPr lang="en-US" sz="7200" b="1" dirty="0">
              <a:solidFill>
                <a:srgbClr val="000000"/>
              </a:solidFill>
              <a:latin typeface="Alatsi"/>
              <a:cs typeface="B Nazanin" panose="00000400000000000000" pitchFamily="2" charset="-78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12646898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4495800" y="5595857"/>
            <a:ext cx="12625348" cy="194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29"/>
              </a:lnSpc>
            </a:pPr>
            <a:r>
              <a:rPr lang="fa-IR" sz="40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گردآورندگان:</a:t>
            </a:r>
          </a:p>
          <a:p>
            <a:pPr algn="ctr">
              <a:lnSpc>
                <a:spcPts val="8029"/>
              </a:lnSpc>
            </a:pPr>
            <a:r>
              <a:rPr lang="fa-IR" sz="40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پرنیان شاکریان_فاطمه کدخدایی فرد_نجمه یزدی_محدثه مطلبی</a:t>
            </a:r>
            <a:endParaRPr lang="en-US" sz="4000" dirty="0">
              <a:solidFill>
                <a:srgbClr val="000000"/>
              </a:solidFill>
              <a:latin typeface="Alatsi Bold"/>
              <a:cs typeface="B Nazanin" panose="00000400000000000000" pitchFamily="2" charset="-78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067640" y="8725001"/>
            <a:ext cx="6882108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76"/>
              </a:lnSpc>
            </a:pPr>
            <a:r>
              <a:rPr lang="fa-IR" sz="40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بهار</a:t>
            </a:r>
            <a:r>
              <a:rPr lang="fa-IR" sz="3126" dirty="0">
                <a:solidFill>
                  <a:srgbClr val="000000"/>
                </a:solidFill>
                <a:latin typeface="Alatsi Bold"/>
              </a:rPr>
              <a:t> </a:t>
            </a:r>
            <a:r>
              <a:rPr lang="fa-IR" sz="3600" dirty="0">
                <a:solidFill>
                  <a:srgbClr val="000000"/>
                </a:solidFill>
                <a:latin typeface="Alatsi Bold"/>
              </a:rPr>
              <a:t>1403</a:t>
            </a:r>
            <a:endParaRPr lang="en-US" sz="3126" dirty="0">
              <a:solidFill>
                <a:srgbClr val="000000"/>
              </a:solidFill>
              <a:latin typeface="Alatsi Bold"/>
            </a:endParaRPr>
          </a:p>
        </p:txBody>
      </p:sp>
      <p:sp>
        <p:nvSpPr>
          <p:cNvPr id="16" name="Freeform 16"/>
          <p:cNvSpPr/>
          <p:nvPr/>
        </p:nvSpPr>
        <p:spPr>
          <a:xfrm>
            <a:off x="11118095" y="925830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id="{B49C10EC-683B-EC33-ECE7-EC4298B5E329}"/>
              </a:ext>
            </a:extLst>
          </p:cNvPr>
          <p:cNvSpPr txBox="1"/>
          <p:nvPr/>
        </p:nvSpPr>
        <p:spPr>
          <a:xfrm>
            <a:off x="4495800" y="4377485"/>
            <a:ext cx="12625348" cy="954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29"/>
              </a:lnSpc>
            </a:pPr>
            <a:r>
              <a:rPr lang="fa-IR" sz="4800" dirty="0">
                <a:solidFill>
                  <a:prstClr val="black"/>
                </a:solidFill>
                <a:ea typeface="Calibri" panose="020F0502020204030204" pitchFamily="34" charset="0"/>
                <a:cs typeface="B Nazanin" panose="00000400000000000000" pitchFamily="2" charset="-78"/>
              </a:rPr>
              <a:t>نام استاد: دکتر صفاری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19870"/>
            <a:ext cx="16230600" cy="1421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a-IR" sz="72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خلاصه پروژه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71600" y="2295007"/>
            <a:ext cx="15525678" cy="2477783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47584" y="2498744"/>
            <a:ext cx="15163800" cy="2107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AI summarizer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ابزار یا سیستمی است که از هوش مصنوعی برای فشرده‌سازی قطعات بزرگ‌ متن به خلاصه‌های کوتاه‌تر استفاده می‌کند و در عین حال ایده‌های اصلی و اطلاعات کلیدی در آن حفظ می‌شود. معمولا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AI summarizer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از تکنیک‌های پردازش زبان طبیعی (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 برای درک زمینه، معناشناسی و اهمیت متن برای ایجاد خلاصه‌های منسجم و مختصر استفاده می‌کند. دو نوع اصلی از تکنیک‌های خلاصه‌سازی مورد استفاده در این هوش مصنوعی وجود دارد: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 Bold"/>
                  <a:ea typeface="+mn-ea"/>
                  <a:cs typeface="B Nazanin"/>
                </a:rPr>
                <a:t>1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C5C6BAB-6BAC-F08C-D003-690160568C66}"/>
              </a:ext>
            </a:extLst>
          </p:cNvPr>
          <p:cNvGrpSpPr/>
          <p:nvPr/>
        </p:nvGrpSpPr>
        <p:grpSpPr>
          <a:xfrm flipH="1">
            <a:off x="1562098" y="5033776"/>
            <a:ext cx="15335180" cy="3286390"/>
            <a:chOff x="0" y="-41634"/>
            <a:chExt cx="20688620" cy="515171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3C67808-0685-1FC7-F9D3-0FE967CDD595}"/>
                </a:ext>
              </a:extLst>
            </p:cNvPr>
            <p:cNvGrpSpPr/>
            <p:nvPr/>
          </p:nvGrpSpPr>
          <p:grpSpPr>
            <a:xfrm>
              <a:off x="0" y="0"/>
              <a:ext cx="1473815" cy="1473815"/>
              <a:chOff x="0" y="0"/>
              <a:chExt cx="812800" cy="812800"/>
            </a:xfrm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FDD8152C-B6FD-CF95-4DDB-FE79510AD8A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9" name="TextBox 6">
                <a:extLst>
                  <a:ext uri="{FF2B5EF4-FFF2-40B4-BE49-F238E27FC236}">
                    <a16:creationId xmlns:a16="http://schemas.microsoft.com/office/drawing/2014/main" id="{28174444-3D9F-B8AD-FA7B-DE7EC4C4089A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6" name="TextBox 7">
              <a:extLst>
                <a:ext uri="{FF2B5EF4-FFF2-40B4-BE49-F238E27FC236}">
                  <a16:creationId xmlns:a16="http://schemas.microsoft.com/office/drawing/2014/main" id="{2879D205-E774-2951-CFE2-A45DE9D52254}"/>
                </a:ext>
              </a:extLst>
            </p:cNvPr>
            <p:cNvSpPr txBox="1"/>
            <p:nvPr/>
          </p:nvSpPr>
          <p:spPr>
            <a:xfrm>
              <a:off x="0" y="-41634"/>
              <a:ext cx="1473815" cy="14080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4400" dirty="0">
                  <a:solidFill>
                    <a:srgbClr val="000000"/>
                  </a:solidFill>
                  <a:latin typeface="Alatsi Bold"/>
                </a:rPr>
                <a:t>1</a:t>
              </a:r>
            </a:p>
          </p:txBody>
        </p:sp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5DF9D870-F8A3-2271-0311-81FC680907D7}"/>
                </a:ext>
              </a:extLst>
            </p:cNvPr>
            <p:cNvGrpSpPr/>
            <p:nvPr/>
          </p:nvGrpSpPr>
          <p:grpSpPr>
            <a:xfrm>
              <a:off x="0" y="2742037"/>
              <a:ext cx="1473815" cy="1473815"/>
              <a:chOff x="0" y="0"/>
              <a:chExt cx="812800" cy="812800"/>
            </a:xfrm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3B9D6466-ADB1-3905-C5CD-72DC565D678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7" name="TextBox 10">
                <a:extLst>
                  <a:ext uri="{FF2B5EF4-FFF2-40B4-BE49-F238E27FC236}">
                    <a16:creationId xmlns:a16="http://schemas.microsoft.com/office/drawing/2014/main" id="{79F8A5DC-9D0C-1CD3-0B75-58BCA1FF61C5}"/>
                  </a:ext>
                </a:extLst>
              </p:cNvPr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8" name="TextBox 11">
              <a:extLst>
                <a:ext uri="{FF2B5EF4-FFF2-40B4-BE49-F238E27FC236}">
                  <a16:creationId xmlns:a16="http://schemas.microsoft.com/office/drawing/2014/main" id="{482BDBEE-8567-1A38-948E-F31FD0DA86D7}"/>
                </a:ext>
              </a:extLst>
            </p:cNvPr>
            <p:cNvSpPr txBox="1"/>
            <p:nvPr/>
          </p:nvSpPr>
          <p:spPr>
            <a:xfrm>
              <a:off x="0" y="2669634"/>
              <a:ext cx="1473815" cy="14080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48"/>
                </a:lnSpc>
              </a:pPr>
              <a:r>
                <a:rPr lang="en-US" sz="4400" dirty="0">
                  <a:solidFill>
                    <a:srgbClr val="000000"/>
                  </a:solidFill>
                  <a:latin typeface="Alatsi Bold"/>
                </a:rPr>
                <a:t>2</a:t>
              </a:r>
            </a:p>
          </p:txBody>
        </p: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991EBBDC-E24D-8DA4-7121-A41FDACD1474}"/>
                </a:ext>
              </a:extLst>
            </p:cNvPr>
            <p:cNvSpPr txBox="1"/>
            <p:nvPr/>
          </p:nvSpPr>
          <p:spPr>
            <a:xfrm>
              <a:off x="1711697" y="259930"/>
              <a:ext cx="18976923" cy="21680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R="0" lvl="0" algn="just" rtl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4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Extractive Summarization</a:t>
              </a:r>
              <a:r>
                <a:rPr lang="fa-IR" sz="2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: این روش شامل انتخاب و استخراج مهمترین جملات یا عبارات به طور مستقیم از متن اصلی است. در این روش، خلاصه کننده نکات کلیدی را شناسایی و آن‌ها را جمع آوری می‌کند تا تشکیل یک متن خلاصه دهد. این روش جملات جدیدی تولید نمی‌کند، بلکه جملات موجود را در کنار هم قرار می‌دهد.</a:t>
              </a:r>
              <a:endPara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TextBox 17">
              <a:extLst>
                <a:ext uri="{FF2B5EF4-FFF2-40B4-BE49-F238E27FC236}">
                  <a16:creationId xmlns:a16="http://schemas.microsoft.com/office/drawing/2014/main" id="{15B14B41-1A66-7B1E-1FDB-766B5849D3CE}"/>
                </a:ext>
              </a:extLst>
            </p:cNvPr>
            <p:cNvSpPr txBox="1"/>
            <p:nvPr/>
          </p:nvSpPr>
          <p:spPr>
            <a:xfrm>
              <a:off x="1711697" y="2838663"/>
              <a:ext cx="18976923" cy="22714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R="0" lvl="0" algn="just" rtl="1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24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Abstractive Summarization</a:t>
              </a:r>
              <a:r>
                <a:rPr lang="fa-IR" sz="2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: برخلاف خلاصه سازی </a:t>
              </a:r>
              <a:r>
                <a:rPr lang="en-US" sz="24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Extractive</a:t>
              </a:r>
              <a:r>
                <a:rPr lang="fa-IR" sz="2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، این روش جملات جدیدی تولید کرده که ماهیت متن اصلی را به تصویر می‌کشد و شامل درک محتوا و بیان مجدد آن به شکل کوتاه‌تر است که اغلب منجر به خلاصه‌های طبیعی و منسجم‌تر می‌شود</a:t>
              </a:r>
              <a:r>
                <a:rPr lang="fa-IR" sz="32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B Nazanin" panose="00000400000000000000" pitchFamily="2" charset="-78"/>
                </a:rPr>
                <a:t>.</a:t>
              </a:r>
              <a:endPara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0" name="1">
            <a:hlinkClick r:id="" action="ppaction://media"/>
            <a:extLst>
              <a:ext uri="{FF2B5EF4-FFF2-40B4-BE49-F238E27FC236}">
                <a16:creationId xmlns:a16="http://schemas.microsoft.com/office/drawing/2014/main" id="{ABF93A53-E4AE-C9AB-ACD0-9B44158FD6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173200" y="792519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48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00200" y="2119732"/>
            <a:ext cx="14705320" cy="5716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a-IR" sz="3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در</a:t>
            </a:r>
            <a:r>
              <a:rPr lang="prs-AF" sz="3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این پروژه ما با استفاده از مدل‌</a:t>
            </a:r>
            <a:r>
              <a:rPr lang="fa-IR" sz="3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3200" dirty="0" err="1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microsoft</a:t>
            </a:r>
            <a:r>
              <a:rPr lang="en-US" sz="3200" dirty="0"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/phi</a:t>
            </a:r>
            <a:r>
              <a:rPr lang="prs-AF" sz="3200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prs-AF" sz="3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سامانه‌ای رو طراحی خواهیم کرد که بتواند بر اساس یک کتاب به سوالاتی پرسیده شده پاسخ مناسبی دهد</a:t>
            </a:r>
            <a:r>
              <a:rPr lang="fa-I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. </a:t>
            </a:r>
            <a:r>
              <a:rPr lang="prs-AF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در نتیجه برای رسیدن به این مرحله سامانه باید بتواند سه عمل مهم را انجام دهد. این مراحل شامل موارد زیر که پیکر بندی اصلی پروژه ما را تشکیل می‌دهد می‌باشد:</a:t>
            </a:r>
            <a:endParaRPr lang="fa-IR" sz="3600" dirty="0"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0" marR="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fa-IR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514350" marR="0" indent="-51435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گام 1: انتخاب یک مدل زبان</a:t>
            </a:r>
          </a:p>
          <a:p>
            <a:pPr marL="514350" marR="0" indent="-51435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گام 2: طراحی معماری سیستم</a:t>
            </a:r>
          </a:p>
          <a:p>
            <a:pPr marL="514350" marR="0" indent="-51435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گام 3: پیاده سازی روش های خلاصه سازی و پاسخگویی به سؤالات 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algn="just" rtl="1">
              <a:lnSpc>
                <a:spcPct val="107000"/>
              </a:lnSpc>
              <a:spcAft>
                <a:spcPts val="800"/>
              </a:spcAft>
            </a:pPr>
            <a:endParaRPr lang="fa-IR" sz="32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4" name="AutoShape 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-2627572" y="619588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dirty="0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-2627572" y="-733336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66775"/>
            <a:ext cx="16230600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7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 panose="00000400000000000000" pitchFamily="2" charset="-78"/>
              </a:rPr>
              <a:t>گام اول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71601" y="2528368"/>
            <a:ext cx="15525678" cy="5869178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62100" y="3026347"/>
            <a:ext cx="15163800" cy="43547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microsoft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/phi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این مدل برای پردازش زبان طراحی شده است و به دلیل آموزش در مجموعه داده های متنوع، برای انواع پرسش و پاسخ مناسب است. به همین دلیل ما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microsoft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/phi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را برای تعادل بین عملکرد و منابع مورد نیاز انتخاب می‌کنم، زیرا برای انواع وظایف 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از جمله پاسخگویی به سؤالات بهینه شده است.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TinyLlama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این مدل کوچکتر است اما از نظر منابع محاسباتی کارآمدتر می‌باشد.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Google gemma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این یک مدل نسبتاً بزرگ است که می‌تواند عملکرد بهتری ارائه دهد اما ممکن است به منابع بیشتری نیاز داشته باشد.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 Bold"/>
                  <a:ea typeface="+mn-ea"/>
                  <a:cs typeface="B Nazanin"/>
                </a:rPr>
                <a:t>3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965491C2-688B-3B2F-A6EA-79B4B85E2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33600" y="751495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66775"/>
            <a:ext cx="16230600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7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 panose="00000400000000000000" pitchFamily="2" charset="-78"/>
              </a:rPr>
              <a:t>گام دوم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71601" y="2528368"/>
            <a:ext cx="15525678" cy="5869178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52540" y="2902931"/>
            <a:ext cx="15163800" cy="51894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این سیستم دارای اجزای زیر خواهد بود: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0" lvl="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3200" dirty="0">
              <a:solidFill>
                <a:srgbClr val="9FC3D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Text Ingestion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ماژولی برای ورودی و ذخیره داده‌های متنی.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Question Processin</a:t>
            </a:r>
            <a:r>
              <a:rPr lang="en-US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g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ماژولی برای رسیدگی به سؤالات کاربر و آماده سازی آن‌ها برای مدل از جمله </a:t>
            </a:r>
            <a:r>
              <a:rPr lang="prs-AF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حذف نویز، حذف اعداد از متن، حذف کلمات توقف، ریشه یابی، توکن سازی.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Answer Retrieval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ماژولی برای استفاده از مدل زبانبه منظور یافتن و برگرداندن قسمت مربوطه از متن یا ایجاد پاسخ بر اساس متن.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marR="0" lvl="0" indent="-457200" algn="just" rt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Summarization</a:t>
            </a:r>
            <a:r>
              <a:rPr lang="fa-I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ماژولی برای خلاصه کردن متن برای پردازش آسان تر.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5575" dirty="0">
                  <a:solidFill>
                    <a:srgbClr val="000000"/>
                  </a:solidFill>
                  <a:latin typeface="Open Sans Bold"/>
                  <a:cs typeface="B Nazanin"/>
                </a:rPr>
                <a:t>4</a:t>
              </a:r>
              <a:endParaRPr kumimoji="0" lang="en-US" sz="557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 Bold"/>
                <a:ea typeface="+mn-ea"/>
                <a:cs typeface="B Nazanin"/>
              </a:endParaRP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5D239029-E525-7397-9189-D0D793A7D5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59264" y="757648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7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66775"/>
            <a:ext cx="16230600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7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 panose="00000400000000000000" pitchFamily="2" charset="-78"/>
              </a:rPr>
              <a:t>گام </a:t>
            </a:r>
            <a:r>
              <a:rPr lang="fa-IR" sz="72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سوم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71601" y="2528368"/>
            <a:ext cx="15525678" cy="6130620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62100" y="2680837"/>
            <a:ext cx="15163800" cy="58980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ما از پایتون و کتابخانه‌های مناسب (مانند ترانسفورماتورهای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Hugging Face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 برای پیاده سازی سیستم استفاده خواهیم کرد. در اینجا یک طرح کلی از پیاده سازی است: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transformers </a:t>
            </a:r>
            <a:r>
              <a:rPr lang="en-US" sz="24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AutoModelForQuestionAnswering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AutoTokenizer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pipeline</a:t>
            </a:r>
          </a:p>
          <a:p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</a:t>
            </a:r>
            <a:r>
              <a:rPr lang="en-US" sz="2400" b="0" dirty="0" err="1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microsoft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/phi-2"</a:t>
            </a:r>
            <a:endParaRPr lang="en-US" sz="24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model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AutoModelForQuestionAnswering.from_pretrained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tokenizer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AutoTokenizer.from_pretrained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 </a:t>
            </a:r>
          </a:p>
          <a:p>
            <a:pPr algn="just" rtl="1">
              <a:lnSpc>
                <a:spcPct val="107000"/>
              </a:lnSpc>
              <a:spcAft>
                <a:spcPts val="800"/>
              </a:spcAft>
            </a:pPr>
            <a:endParaRPr lang="en-US" sz="3200" dirty="0">
              <a:effectLst/>
              <a:highlight>
                <a:srgbClr val="1F1F1F"/>
              </a:highlight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algn="just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لاین اول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transformers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کلاس‌ها و توابع خاصی را از کتابخانه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Hugging Face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وارد می‌کند، که یک کتابخانه محبوب برای کار با مدل‌های زبان از پیش آموزش‌دیده است. این کتابخانه دسترسی به چندین مدل را برای وظایف مختلف پردازش زبان طبیعی (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 فراهم کرده و از معماری‌های مختلف مانند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BERT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،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GPT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،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T5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و بسیاری دیگر پشتیبانی می‌کند. این کتابخانه فرآیند بارگیری مدل‌ها و استفاده از آن‌ها را برای کارهایی مانند طبقه‌بندی متن، خلاصه‌سازی، ترجمه و پاسخ‌گویی به سؤالات ساده می‌کند. 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 Bold"/>
                  <a:ea typeface="+mn-ea"/>
                  <a:cs typeface="B Nazanin"/>
                </a:rPr>
                <a:t>5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4" name="4(1)">
            <a:hlinkClick r:id="" action="ppaction://media"/>
            <a:extLst>
              <a:ext uri="{FF2B5EF4-FFF2-40B4-BE49-F238E27FC236}">
                <a16:creationId xmlns:a16="http://schemas.microsoft.com/office/drawing/2014/main" id="{B3A88788-E99D-1793-CC2B-F5CFA422E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3173806" y="806847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1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733526"/>
            <a:ext cx="16230600" cy="1526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7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 panose="00000400000000000000" pitchFamily="2" charset="-78"/>
              </a:rPr>
              <a:t>گام </a:t>
            </a:r>
            <a:r>
              <a:rPr lang="fa-IR" sz="72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سوم </a:t>
            </a:r>
            <a:r>
              <a:rPr lang="fa-IR" sz="54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(ادامه)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71601" y="2259585"/>
            <a:ext cx="15525678" cy="6399403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62100" y="2464139"/>
            <a:ext cx="15163800" cy="73314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just" rtl="1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AutoModelForQuestionAnswering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 کلاسی است که روشی ساده برای بارگذاری هر مدل از پیش آموزش دیده که به طور خاص برای وظیفه پاسخگویی به سؤال طراحی شده است، ارائه می‌دهد. جزئیات معماری و پیکربندی مدل را انتزاعی می‌کند و به ما این امکان را می‌دهد که یک مدل را فقط با یک خط کد بارگذاری کنیم.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342900" lvl="0" indent="-342900" algn="just" rtl="1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AutoTokenizer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: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کلاسی است که به طور خودکار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tokenize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مناسب را برای یک مدل مشخص انتخاب می‌کند.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tokenizer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ها در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بسیار مهم هستند زیرا متن را به قالب عددی مورد نیاز مدل‌ها تبدیل می‌کنند.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342900" lvl="0" indent="-342900" algn="just" rtl="1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pipeline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: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یک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API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سطح بالا است که پیچیدگی استفاده از مدل‌های مختلف برای وظایف مختلف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را انتزاعی کرده و کاربری آسان برای انجام وظایفی مانند پاسخگویی به سؤال، تولید متن، ترجمه و موارد دیگر ارائه می دهد.</a:t>
            </a:r>
            <a:endParaRPr lang="fa-IR" sz="3200" dirty="0">
              <a:latin typeface="Times New Roman" panose="02020603050405020304" pitchFamily="18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r>
              <a:rPr lang="en-US" sz="24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from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transformers </a:t>
            </a:r>
            <a:r>
              <a:rPr lang="en-US" sz="24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import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BartForConditionalGeneration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BartTokenizer</a:t>
            </a:r>
            <a:endParaRPr lang="en-US" sz="24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summarization_model_name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" Name of the bool "</a:t>
            </a:r>
            <a:endParaRPr lang="en-US" sz="24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summarization_model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BartForConditionalGeneration.from_pretrained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summarization_model_name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summarization_tokenizer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BartTokenizer.from_pretrained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summarization_model_name</a:t>
            </a:r>
            <a:r>
              <a:rPr lang="en-US" sz="24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)</a:t>
            </a:r>
          </a:p>
          <a:p>
            <a:br>
              <a:rPr lang="en-US" sz="32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sz="32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lvl="0" algn="just" rtl="1">
              <a:lnSpc>
                <a:spcPct val="107000"/>
              </a:lnSpc>
              <a:spcAft>
                <a:spcPts val="800"/>
              </a:spcAft>
            </a:pP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 Bold"/>
                  <a:ea typeface="+mn-ea"/>
                  <a:cs typeface="B Nazanin"/>
                </a:rPr>
                <a:t>6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30596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02203"/>
            <a:ext cx="16230600" cy="1526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1" eaLnBrk="1" fontAlgn="auto" latinLnBrk="0" hangingPunct="1">
              <a:lnSpc>
                <a:spcPts val="118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7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 panose="00000400000000000000" pitchFamily="2" charset="-78"/>
              </a:rPr>
              <a:t>گام </a:t>
            </a:r>
            <a:r>
              <a:rPr lang="fa-IR" sz="72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سوم </a:t>
            </a:r>
            <a:r>
              <a:rPr lang="fa-IR" sz="5400" dirty="0">
                <a:solidFill>
                  <a:srgbClr val="000000"/>
                </a:solidFill>
                <a:latin typeface="Alatsi Bold"/>
                <a:cs typeface="B Nazanin" panose="00000400000000000000" pitchFamily="2" charset="-78"/>
              </a:rPr>
              <a:t>(ادامه)</a:t>
            </a:r>
            <a:endParaRPr kumimoji="0" lang="en-US" sz="84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77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Semnan University | 1403 </a:t>
            </a:r>
          </a:p>
        </p:txBody>
      </p:sp>
      <p:sp>
        <p:nvSpPr>
          <p:cNvPr id="9" name="Freeform 9"/>
          <p:cNvSpPr/>
          <p:nvPr/>
        </p:nvSpPr>
        <p:spPr>
          <a:xfrm>
            <a:off x="13417488" y="614217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381161" y="2070098"/>
            <a:ext cx="15525678" cy="6657577"/>
            <a:chOff x="0" y="0"/>
            <a:chExt cx="1939142" cy="11644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9142" cy="1164413"/>
            </a:xfrm>
            <a:custGeom>
              <a:avLst/>
              <a:gdLst/>
              <a:ahLst/>
              <a:cxnLst/>
              <a:rect l="l" t="t" r="r" b="b"/>
              <a:pathLst>
                <a:path w="1939142" h="1164413">
                  <a:moveTo>
                    <a:pt x="53627" y="0"/>
                  </a:moveTo>
                  <a:lnTo>
                    <a:pt x="1885515" y="0"/>
                  </a:lnTo>
                  <a:cubicBezTo>
                    <a:pt x="1915133" y="0"/>
                    <a:pt x="1939142" y="24010"/>
                    <a:pt x="1939142" y="53627"/>
                  </a:cubicBezTo>
                  <a:lnTo>
                    <a:pt x="1939142" y="1110786"/>
                  </a:lnTo>
                  <a:cubicBezTo>
                    <a:pt x="1939142" y="1140403"/>
                    <a:pt x="1915133" y="1164413"/>
                    <a:pt x="1885515" y="1164413"/>
                  </a:cubicBezTo>
                  <a:lnTo>
                    <a:pt x="53627" y="1164413"/>
                  </a:lnTo>
                  <a:cubicBezTo>
                    <a:pt x="39404" y="1164413"/>
                    <a:pt x="25764" y="1158763"/>
                    <a:pt x="15707" y="1148706"/>
                  </a:cubicBezTo>
                  <a:cubicBezTo>
                    <a:pt x="5650" y="1138649"/>
                    <a:pt x="0" y="1125009"/>
                    <a:pt x="0" y="1110786"/>
                  </a:cubicBezTo>
                  <a:lnTo>
                    <a:pt x="0" y="53627"/>
                  </a:lnTo>
                  <a:cubicBezTo>
                    <a:pt x="0" y="39404"/>
                    <a:pt x="5650" y="25764"/>
                    <a:pt x="15707" y="15707"/>
                  </a:cubicBezTo>
                  <a:cubicBezTo>
                    <a:pt x="25764" y="5650"/>
                    <a:pt x="39404" y="0"/>
                    <a:pt x="53627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939142" cy="12025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B Nazanin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62100" y="2138610"/>
            <a:ext cx="15163800" cy="82221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لاین دوم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transformers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دو جزء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BartForConditionalGeneration</a:t>
            </a:r>
            <a:r>
              <a:rPr lang="en-US" sz="28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و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BartTokenizer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را از کتابخانه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Hugging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Face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وارد می‌کند. این مؤلفه ها به طور خاص برای وظایف تولید خلاصه سازی، با استفاده از مدل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استفاده می‌شوند.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</a:t>
            </a:r>
            <a:r>
              <a:rPr lang="fa-IR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یک مدل توالی به دنباله قدرتمند است که عناصر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BERT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و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GPT</a:t>
            </a:r>
            <a:r>
              <a:rPr lang="fa-IR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را ترکیب می‌کند و به ویژه برای کارهایی که شامل تولید متن هستند، مانند خلاصه‌سازی و ترجمه است.</a:t>
            </a:r>
            <a:endParaRPr lang="fa-IR" sz="32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lvl="0" algn="just" rtl="1">
              <a:lnSpc>
                <a:spcPct val="107000"/>
              </a:lnSpc>
              <a:spcAft>
                <a:spcPts val="800"/>
              </a:spcAft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BartForConditionalGeneration</a:t>
            </a:r>
            <a:r>
              <a:rPr lang="en-US" sz="28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28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کلاسی است که مدل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را به طور خاص برای وظایف تولید شرطی پیاده سازی می‌کند. این وظایف شامل خلاصه سازی متن می‌باشد.</a:t>
            </a:r>
            <a:r>
              <a:rPr lang="fa-IR" sz="32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BartTokenizer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کلاسی است که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tokenizer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مرتبط با مدل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BART</a:t>
            </a:r>
            <a:r>
              <a:rPr lang="en-US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B Nazanin" panose="00000400000000000000" pitchFamily="2" charset="-78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را ارائه می‌دهد. همان طور که گفتیم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tokenizer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ها در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NLP</a:t>
            </a:r>
            <a:r>
              <a:rPr lang="fa-IR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ضروری هستند زیرا متن را به توکن های عددی تبدیل می‌کنند که مدل بتواند آن را درک کند.</a:t>
            </a:r>
            <a:r>
              <a:rPr lang="fa-IR" sz="3200" dirty="0"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مدل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BERT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به صورت دوطرفه (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bidirectional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 آموزش دیده است وبه جای پردازش متون به صورت ترتیبی، متن را به صورت کامل و همزمان از دو طرف پردازش می‌کند. 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دو وظیفه اصلی</a:t>
            </a:r>
            <a:r>
              <a:rPr lang="fa-IR" sz="2800" dirty="0"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آن 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شامل موارد زیر می‌شود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: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514350" lvl="0" indent="-514350" algn="just" rtl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روش اول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(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MLM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 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برخی از کلمات در متن با توکن</a:t>
            </a:r>
            <a:r>
              <a:rPr lang="prs-AF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[MASK] </a:t>
            </a:r>
            <a:r>
              <a:rPr lang="fa-IR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جایگزین شده و مدل کلمه اصلی را پیش‌بینی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می‌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کند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514350" lvl="0" indent="-514350" algn="just" rtl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روش دوم</a:t>
            </a:r>
            <a:r>
              <a:rPr lang="fa-IR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(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NSP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)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دو جمله متوالی به مدل داده می‌شود 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که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باید تشخیص دهد که آیا جمله دوم دنبال جمله اول </a:t>
            </a:r>
            <a:r>
              <a:rPr lang="fa-IR" sz="3200" dirty="0"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است</a:t>
            </a:r>
            <a:r>
              <a:rPr lang="prs-AF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 یا خیر</a:t>
            </a:r>
            <a:r>
              <a:rPr lang="fa-IR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B Nazanin" panose="00000400000000000000" pitchFamily="2" charset="-78"/>
              </a:rPr>
              <a:t>.</a:t>
            </a: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algn="just"/>
            <a:br>
              <a:rPr lang="en-US" sz="32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</a:br>
            <a:endParaRPr lang="en-US" sz="32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lvl="0" algn="just" rtl="1">
              <a:lnSpc>
                <a:spcPct val="107000"/>
              </a:lnSpc>
              <a:spcAft>
                <a:spcPts val="800"/>
              </a:spcAft>
            </a:pPr>
            <a:endParaRPr lang="en-US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</p:txBody>
      </p:sp>
      <p:sp>
        <p:nvSpPr>
          <p:cNvPr id="21" name="AutoShape 21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24" name="Group 24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sp>
          <p:nvSpPr>
            <p:cNvPr id="27" name="TextBox 27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ts val="78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575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Open Sans Bold"/>
                  <a:ea typeface="+mn-ea"/>
                  <a:cs typeface="B Nazanin"/>
                </a:rPr>
                <a:t>7</a:t>
              </a:r>
            </a:p>
          </p:txBody>
        </p:sp>
      </p:grpSp>
      <p:sp>
        <p:nvSpPr>
          <p:cNvPr id="28" name="Freeform 28"/>
          <p:cNvSpPr/>
          <p:nvPr/>
        </p:nvSpPr>
        <p:spPr>
          <a:xfrm>
            <a:off x="-2243137" y="-40227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pic>
        <p:nvPicPr>
          <p:cNvPr id="4" name="4(2)">
            <a:hlinkClick r:id="" action="ppaction://media"/>
            <a:extLst>
              <a:ext uri="{FF2B5EF4-FFF2-40B4-BE49-F238E27FC236}">
                <a16:creationId xmlns:a16="http://schemas.microsoft.com/office/drawing/2014/main" id="{C8127DDF-DE34-F424-C92C-DA4397AEE3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982801" y="82091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2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4977" y="3748035"/>
            <a:ext cx="11627497" cy="2314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0573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10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latsi Bold"/>
                <a:ea typeface="+mn-ea"/>
                <a:cs typeface="B Nazanin"/>
              </a:rPr>
              <a:t>سپاس از توجه شما</a:t>
            </a:r>
            <a:endParaRPr kumimoji="0" lang="en-US" sz="10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latsi Bold"/>
              <a:ea typeface="+mn-ea"/>
              <a:cs typeface="B Nazanin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6" name="Group 6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ts val="2659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/>
                  <a:ea typeface="+mn-ea"/>
                  <a:cs typeface="B Nazanin"/>
                </a:endParaRPr>
              </a:p>
            </p:txBody>
          </p:sp>
        </p:grpSp>
      </p:grpSp>
      <p:sp>
        <p:nvSpPr>
          <p:cNvPr id="15" name="Freeform 15"/>
          <p:cNvSpPr/>
          <p:nvPr/>
        </p:nvSpPr>
        <p:spPr>
          <a:xfrm>
            <a:off x="11506200" y="7820813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506200" y="-180826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ORISA">
      <a:majorFont>
        <a:latin typeface="Times New Roman"/>
        <a:ea typeface=""/>
        <a:cs typeface="B Nazanin"/>
      </a:majorFont>
      <a:minorFont>
        <a:latin typeface="Times New Roman"/>
        <a:ea typeface=""/>
        <a:cs typeface="B Nazani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1131</Words>
  <Application>Microsoft Office PowerPoint</Application>
  <PresentationFormat>Custom</PresentationFormat>
  <Paragraphs>71</Paragraphs>
  <Slides>9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B Nazanin</vt:lpstr>
      <vt:lpstr>Consolas</vt:lpstr>
      <vt:lpstr>Times New Roman</vt:lpstr>
      <vt:lpstr>Arial</vt:lpstr>
      <vt:lpstr>Open Sans Bold</vt:lpstr>
      <vt:lpstr>Alatsi Bold</vt:lpstr>
      <vt:lpstr>Symbol</vt:lpstr>
      <vt:lpstr>Alatsi</vt:lpstr>
      <vt:lpstr>Calibri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Pastel Minimalist Thesis Defense Presentation</dc:title>
  <dc:creator>CHARSOO</dc:creator>
  <cp:lastModifiedBy>Parnian Sh</cp:lastModifiedBy>
  <cp:revision>16</cp:revision>
  <dcterms:created xsi:type="dcterms:W3CDTF">2006-08-16T00:00:00Z</dcterms:created>
  <dcterms:modified xsi:type="dcterms:W3CDTF">2025-10-31T08:04:22Z</dcterms:modified>
  <dc:identifier>DAGGQyA7dSM</dc:identifier>
</cp:coreProperties>
</file>

<file path=docProps/thumbnail.jpeg>
</file>